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4"/>
  </p:sldMasterIdLst>
  <p:sldIdLst>
    <p:sldId id="274" r:id="rId5"/>
    <p:sldId id="260" r:id="rId6"/>
    <p:sldId id="257" r:id="rId7"/>
    <p:sldId id="258" r:id="rId8"/>
    <p:sldId id="259" r:id="rId9"/>
    <p:sldId id="261" r:id="rId10"/>
    <p:sldId id="263" r:id="rId11"/>
    <p:sldId id="262" r:id="rId12"/>
    <p:sldId id="264" r:id="rId13"/>
    <p:sldId id="265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316D17-FF8A-CF4D-8504-41AC7730E480}" v="76" dt="2023-01-04T01:50:03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0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2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3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6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1/10/2023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9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1/10/2023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8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1/10/2023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0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0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8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5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7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1" r:id="rId6"/>
    <p:sldLayoutId id="2147483787" r:id="rId7"/>
    <p:sldLayoutId id="2147483788" r:id="rId8"/>
    <p:sldLayoutId id="2147483789" r:id="rId9"/>
    <p:sldLayoutId id="2147483790" r:id="rId10"/>
    <p:sldLayoutId id="21474837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4461041-8413-4023-ABA7-9E499B0AD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4AA73E-BD60-4870-643E-8D8F4CCB5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55" y="4374204"/>
            <a:ext cx="9818390" cy="1029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Babine Elementary Secondary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44D59-3540-A7E1-468F-C2063D520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355" y="5725244"/>
            <a:ext cx="9872980" cy="4358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cap="all" spc="200">
                <a:solidFill>
                  <a:schemeClr val="tx1">
                    <a:lumMod val="85000"/>
                    <a:lumOff val="15000"/>
                  </a:schemeClr>
                </a:solidFill>
              </a:rPr>
              <a:t>Enhancing Student Learning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9E188-9180-5EB0-BAB1-F33FD6B76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33" y="640080"/>
            <a:ext cx="6988856" cy="34944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BCF04-4702-43D0-BE8F-DBF6C2F65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0" y="5569068"/>
            <a:ext cx="9601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3B4A494-ED20-47DD-A927-05EA273B0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Audio Recording Jan 3, 2023 at 5:50:03 PM">
            <a:hlinkClick r:id="" action="ppaction://media"/>
            <a:extLst>
              <a:ext uri="{FF2B5EF4-FFF2-40B4-BE49-F238E27FC236}">
                <a16:creationId xmlns:a16="http://schemas.microsoft.com/office/drawing/2014/main" id="{079ED184-97CD-3168-FD35-93AA92E28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3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4E4FB28-D425-4B2B-83EC-7F2C0FBDF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8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2F5BD9-8B46-734A-9289-CAF3C2D1B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55" r="20234"/>
          <a:stretch/>
        </p:blipFill>
        <p:spPr>
          <a:xfrm>
            <a:off x="20" y="3579"/>
            <a:ext cx="6014565" cy="68544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458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45ACA-F72D-E148-70BC-297747D0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543" y="1480782"/>
            <a:ext cx="3971498" cy="3896436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What does our data tell us? </a:t>
            </a:r>
          </a:p>
        </p:txBody>
      </p:sp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CBAC6EC-0745-FDC0-CC7C-137C65F77E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175" b="1"/>
          <a:stretch/>
        </p:blipFill>
        <p:spPr>
          <a:xfrm>
            <a:off x="6883401" y="803191"/>
            <a:ext cx="4516920" cy="238591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EF5E7B-7462-89AD-04CB-ACB7CF0D3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3401" y="3676052"/>
            <a:ext cx="4516920" cy="2375756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/>
              <a:t>-very few students are at grade level in any subject area</a:t>
            </a:r>
          </a:p>
          <a:p>
            <a:pPr>
              <a:lnSpc>
                <a:spcPct val="100000"/>
              </a:lnSpc>
            </a:pPr>
            <a:r>
              <a:rPr lang="en-US" sz="1600"/>
              <a:t>-an early in the year focus on social-emotional learning has developed relationships and an increasing interest in academic achievement</a:t>
            </a:r>
          </a:p>
          <a:p>
            <a:pPr>
              <a:lnSpc>
                <a:spcPct val="100000"/>
              </a:lnSpc>
            </a:pPr>
            <a:r>
              <a:rPr lang="en-US" sz="1600"/>
              <a:t>-parents are indicating a greater satisfaction with the school's direction and purpose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16584-77F6-CAC3-D432-9D40A736AE3A}"/>
              </a:ext>
            </a:extLst>
          </p:cNvPr>
          <p:cNvSpPr txBox="1"/>
          <p:nvPr/>
        </p:nvSpPr>
        <p:spPr>
          <a:xfrm>
            <a:off x="7039555" y="2724646"/>
            <a:ext cx="37212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Gr. 4 writing sample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5F27B1-D9E8-95EE-F9E5-97013DD15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65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5242"/>
    </mc:Choice>
    <mc:Fallback xmlns="">
      <p:transition spd="slow" advTm="5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indoor, envelope, stationary&#10;&#10;Description automatically generated">
            <a:extLst>
              <a:ext uri="{FF2B5EF4-FFF2-40B4-BE49-F238E27FC236}">
                <a16:creationId xmlns:a16="http://schemas.microsoft.com/office/drawing/2014/main" id="{EBAE492B-37D2-77B1-80CF-3B229CAB6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9" r="13429" b="1"/>
          <a:stretch/>
        </p:blipFill>
        <p:spPr>
          <a:xfrm>
            <a:off x="2843" y="10"/>
            <a:ext cx="12186315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4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8D024-E6F1-342B-D604-30F26E1C7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8" y="1419273"/>
            <a:ext cx="3153580" cy="13581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Honoring Diversity...in all its forms...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8277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7D38F6-C7C8-FC3B-06AE-3C0C01018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648" y="2978254"/>
            <a:ext cx="3153580" cy="24442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cap="all" spc="200">
                <a:solidFill>
                  <a:srgbClr val="FFFFFF"/>
                </a:solidFill>
              </a:rPr>
              <a:t>Using place, relationships, culture and language, identity and understandings of who we are and knowing that we have options for our futures</a:t>
            </a:r>
          </a:p>
        </p:txBody>
      </p:sp>
      <p:sp>
        <p:nvSpPr>
          <p:cNvPr id="43" name="!!footer rectangle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BC9A846-ACB4-D229-A0F0-364A838A2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67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8362"/>
    </mc:Choice>
    <mc:Fallback xmlns="">
      <p:transition spd="slow" advTm="14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F7EF0-21CB-A502-B2D7-D68BCDB9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Connections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E75CD6E-2A8F-7CCA-E35C-ECA1CC9CA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1616" y="1938866"/>
            <a:ext cx="4037660" cy="302824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CDAC66-48BC-44B3-F64C-FE75D53187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97" y="1938865"/>
            <a:ext cx="2874668" cy="2156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1648DC-B7DA-9413-289E-EDD66924A3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3" y="3920491"/>
            <a:ext cx="3200400" cy="2400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E5D2B0-3BD1-A310-379E-6FF5ACC54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65" y="1938864"/>
            <a:ext cx="2874669" cy="21560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BC2249-8BE4-8566-AEDE-B54EBB943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40"/>
    </mc:Choice>
    <mc:Fallback xmlns="">
      <p:transition spd="slow" advTm="13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5FD9-5C1B-8957-C96E-30165EA4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Engaging our Workforce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DA2D10-8A79-96CA-FDFA-800FB805D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71" y="2108200"/>
            <a:ext cx="5014384" cy="3760788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AB22A7-A74A-5E3E-AE8A-DE3437279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91"/>
    </mc:Choice>
    <mc:Fallback xmlns="">
      <p:transition spd="slow" advTm="13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70C2-EE34-9709-0F54-046F40BD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are we going?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A7FA9-9CDF-DBEE-5F71-48D1061EF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6" y="1876926"/>
            <a:ext cx="3660027" cy="48826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18FB90-10D6-F5D8-E928-7FDDD5E4B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6"/>
    </mc:Choice>
    <mc:Fallback xmlns="">
      <p:transition spd="slow" advTm="25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1F6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1ABA3F5-1F38-0153-18FF-80574CAE9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How does B.E.S.S. fit into the District's Strategic Plan?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AA089A6E-DA82-E779-78AE-167BEC91A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335" y="1310963"/>
            <a:ext cx="6275667" cy="4236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9DB094-DEC0-D781-0E5E-714FB9542002}"/>
              </a:ext>
            </a:extLst>
          </p:cNvPr>
          <p:cNvSpPr txBox="1"/>
          <p:nvPr/>
        </p:nvSpPr>
        <p:spPr>
          <a:xfrm>
            <a:off x="2162754" y="2056737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E67C69-0BFA-D558-836F-A9926DA31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7"/>
    </mc:Choice>
    <mc:Fallback xmlns="">
      <p:transition spd="slow" advTm="4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22650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2DE4C3-F301-467F-AA92-57A8FB152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3D2DF-AE42-32D3-18F0-B3F66E35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354227"/>
            <a:ext cx="10909073" cy="1014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Where is our place of learning?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6942" y="1466833"/>
            <a:ext cx="10515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F2CD79A0-130D-99AA-8C38-8E178252C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58" y="3134526"/>
            <a:ext cx="3312784" cy="248458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DE5D04B-B84C-51AE-4677-D16B2D1BA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32874" y="3548624"/>
            <a:ext cx="3312785" cy="16563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6641455-1858-00AA-42ED-978ED9F53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289" y="3134526"/>
            <a:ext cx="3312784" cy="24845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9A556F-7A49-46B7-A1C2-C0280C895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A5BF8A7-9D83-61B7-DA25-6DD95F4FE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93"/>
    </mc:Choice>
    <mc:Fallback xmlns="">
      <p:transition spd="slow" advTm="17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472B899-9BAA-4120-ABDF-C37ED56B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19C63-A5E5-B7B6-BCD7-19310C8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1"/>
            <a:ext cx="3659246" cy="25666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b="1">
                <a:solidFill>
                  <a:schemeClr val="tx1"/>
                </a:solidFill>
              </a:rPr>
              <a:t>With the help of Mike, Leona and Mark, educators, staff, students and community members are working to  re-invent our school's culture...shifting from surviving to thriving.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DB49978-3F13-A9BD-E2C2-A677E0FB1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520" r="-1" b="6785"/>
          <a:stretch/>
        </p:blipFill>
        <p:spPr>
          <a:xfrm>
            <a:off x="4635092" y="10"/>
            <a:ext cx="7556906" cy="338327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429000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128910FB-3259-44AD-52D3-B8C1A332D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4704" r="-1" b="15601"/>
          <a:stretch/>
        </p:blipFill>
        <p:spPr>
          <a:xfrm>
            <a:off x="4635097" y="3474720"/>
            <a:ext cx="7556889" cy="3383280"/>
          </a:xfrm>
          <a:prstGeom prst="rect">
            <a:avLst/>
          </a:prstGeom>
        </p:spPr>
      </p:pic>
      <p:pic>
        <p:nvPicPr>
          <p:cNvPr id="6" name="Picture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C5C95E36-46B4-718E-1DF2-F975CCF5C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643" y="3548269"/>
            <a:ext cx="2372140" cy="31606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1ABBDA-BA15-D14A-75B0-7710413EF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29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5488"/>
    </mc:Choice>
    <mc:Fallback xmlns="">
      <p:transition spd="slow" advTm="3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89E84-3878-345D-922D-21B6BE9BE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718" y="701971"/>
            <a:ext cx="2994815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Current Data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CE4D607-7B2A-982A-D446-07249EFA0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12" y="643467"/>
            <a:ext cx="3495493" cy="262162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BAB1D90-C0E2-5E6C-BD29-68B542CBF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611" y="643466"/>
            <a:ext cx="3495494" cy="262162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33674" y="2538728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person, floor, ground, child&#10;&#10;Description automatically generated">
            <a:extLst>
              <a:ext uri="{FF2B5EF4-FFF2-40B4-BE49-F238E27FC236}">
                <a16:creationId xmlns:a16="http://schemas.microsoft.com/office/drawing/2014/main" id="{1326807B-99E3-F4A9-2FF1-1F9600AC1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39" y="3520478"/>
            <a:ext cx="3433934" cy="2575450"/>
          </a:xfrm>
          <a:prstGeom prst="rect">
            <a:avLst/>
          </a:prstGeom>
        </p:spPr>
      </p:pic>
      <p:pic>
        <p:nvPicPr>
          <p:cNvPr id="4" name="Picture 4" descr="A picture containing text, person, indoor, box&#10;&#10;Description automatically generated">
            <a:extLst>
              <a:ext uri="{FF2B5EF4-FFF2-40B4-BE49-F238E27FC236}">
                <a16:creationId xmlns:a16="http://schemas.microsoft.com/office/drawing/2014/main" id="{685B8A6E-08CA-9305-337B-6C89FD05F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197" y="3592910"/>
            <a:ext cx="3495497" cy="26216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9ED1-BD7D-A28D-61EE-42A24D9C7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3718" y="2731361"/>
            <a:ext cx="2994815" cy="3483172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r>
              <a:rPr lang="en-US" sz="1800">
                <a:solidFill>
                  <a:schemeClr val="tx1"/>
                </a:solidFill>
              </a:rPr>
              <a:t>We are performing below grade levels in every academic area for which data is gathered – especially numeracy and literacy.  Indicators on assessments that students had relationships and a sense of belonging but little motivation to succeed or persevere with learning. We acknowledge that our primary goal was to develop a learning mindset...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48B4078-7333-3BED-029E-97E9DABD3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72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3978"/>
    </mc:Choice>
    <mc:Fallback xmlns="">
      <p:transition spd="slow" advTm="103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1B4E201-164F-4793-895E-C149B2F2F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60711" y="3506289"/>
            <a:ext cx="7210670" cy="2967839"/>
          </a:xfrm>
          <a:prstGeom prst="rect">
            <a:avLst/>
          </a:prstGeom>
          <a:solidFill>
            <a:srgbClr val="394C61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15BD1-EAAC-80B8-97AB-8A5EB46E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5"/>
            <a:ext cx="3404035" cy="16452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400">
                <a:solidFill>
                  <a:schemeClr val="bg1"/>
                </a:solidFill>
              </a:rPr>
              <a:t>Creating Student Success...taking a research-based approach that included everyone's voices </a:t>
            </a:r>
          </a:p>
        </p:txBody>
      </p:sp>
      <p:pic>
        <p:nvPicPr>
          <p:cNvPr id="10" name="Picture 10" descr="A picture containing indoor, wall, floor, person&#10;&#10;Description automatically generated">
            <a:extLst>
              <a:ext uri="{FF2B5EF4-FFF2-40B4-BE49-F238E27FC236}">
                <a16:creationId xmlns:a16="http://schemas.microsoft.com/office/drawing/2014/main" id="{AD9C3461-6309-7DDB-0C74-76446608A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3553"/>
          <a:stretch/>
        </p:blipFill>
        <p:spPr>
          <a:xfrm>
            <a:off x="317634" y="321731"/>
            <a:ext cx="4188775" cy="302997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BF0981F-2F63-EDE8-A0BE-0F7D1CC7AF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6" r="-2" b="51148"/>
          <a:stretch/>
        </p:blipFill>
        <p:spPr>
          <a:xfrm>
            <a:off x="4654297" y="299362"/>
            <a:ext cx="3534598" cy="3052346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98C77F8A-AE58-8770-E6ED-BA0BB86335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7" r="9267" b="1"/>
          <a:stretch/>
        </p:blipFill>
        <p:spPr>
          <a:xfrm>
            <a:off x="8349763" y="287532"/>
            <a:ext cx="3521618" cy="3064178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ACE2D80-77E9-4433-B62B-693C5B7B2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5393160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>
            <a:extLst>
              <a:ext uri="{FF2B5EF4-FFF2-40B4-BE49-F238E27FC236}">
                <a16:creationId xmlns:a16="http://schemas.microsoft.com/office/drawing/2014/main" id="{138CFB56-E6BD-B455-4A3C-135AE0CB5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461" y="3672509"/>
            <a:ext cx="3531704" cy="265374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BCB2375-10A7-0C63-0845-083B50108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550" y="4413129"/>
            <a:ext cx="3664226" cy="2020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EF32C-944A-11AE-BE01-6EF5556A821E}"/>
              </a:ext>
            </a:extLst>
          </p:cNvPr>
          <p:cNvSpPr txBox="1"/>
          <p:nvPr/>
        </p:nvSpPr>
        <p:spPr>
          <a:xfrm>
            <a:off x="5110038" y="5587116"/>
            <a:ext cx="290487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What does success mean for each of us?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1E25D3-DD22-B7AA-79D5-440FC8654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85"/>
    </mc:Choice>
    <mc:Fallback xmlns="">
      <p:transition spd="slow" advTm="39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E4FB28-D425-4B2B-83EC-7F2C0FBDF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8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picture containing text, shelf, book, indoor&#10;&#10;Description automatically generated">
            <a:extLst>
              <a:ext uri="{FF2B5EF4-FFF2-40B4-BE49-F238E27FC236}">
                <a16:creationId xmlns:a16="http://schemas.microsoft.com/office/drawing/2014/main" id="{D7B3F3F9-3354-3525-FD11-A74C5BD83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8" r="26881"/>
          <a:stretch/>
        </p:blipFill>
        <p:spPr>
          <a:xfrm>
            <a:off x="20" y="3579"/>
            <a:ext cx="6014565" cy="68544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458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DCD21-B1CD-8427-676D-E6790C9E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543" y="1480782"/>
            <a:ext cx="3971498" cy="3896436"/>
          </a:xfrm>
        </p:spPr>
        <p:txBody>
          <a:bodyPr anchor="ctr">
            <a:norm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Literacy – students wanted a space to access books so we created a library</a:t>
            </a:r>
          </a:p>
        </p:txBody>
      </p:sp>
      <p:pic>
        <p:nvPicPr>
          <p:cNvPr id="5" name="Picture 5" descr="A picture containing indoor, floor, wall, ceiling&#10;&#10;Description automatically generated">
            <a:extLst>
              <a:ext uri="{FF2B5EF4-FFF2-40B4-BE49-F238E27FC236}">
                <a16:creationId xmlns:a16="http://schemas.microsoft.com/office/drawing/2014/main" id="{968AC228-3DF1-1779-C4BC-621067037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14" r="-3" b="17755"/>
          <a:stretch/>
        </p:blipFill>
        <p:spPr>
          <a:xfrm>
            <a:off x="6883401" y="803191"/>
            <a:ext cx="4516920" cy="238591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CC8BF0-687C-AA7D-30B9-0F2B6B913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3401" y="3676052"/>
            <a:ext cx="4516920" cy="2375756"/>
          </a:xfrm>
        </p:spPr>
        <p:txBody>
          <a:bodyPr anchor="t">
            <a:normAutofit/>
          </a:bodyPr>
          <a:lstStyle/>
          <a:p>
            <a:r>
              <a:rPr lang="en-US"/>
              <a:t>Books were stored in individual classrooms – we used our Love of Reading Grant money and gathered books from individual classrooms to create a library space.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A537BE-7134-1BB6-5A0D-530C9E200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83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1509"/>
    </mc:Choice>
    <mc:Fallback xmlns="">
      <p:transition spd="slow" advTm="15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14C34-F582-4EEF-86CE-F88761E5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arthropod, crab, barbecue, vegetable&#10;&#10;Description automatically generated">
            <a:extLst>
              <a:ext uri="{FF2B5EF4-FFF2-40B4-BE49-F238E27FC236}">
                <a16:creationId xmlns:a16="http://schemas.microsoft.com/office/drawing/2014/main" id="{D6287FA6-867C-5BE4-1C6A-E5F17AEA1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361" b="20639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109CB-D76A-ED28-F40B-DBD7BE43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91" y="3331444"/>
            <a:ext cx="6470692" cy="12293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chemeClr val="tx1"/>
                </a:solidFill>
              </a:rPr>
              <a:t>Numeracy – creating a focus on real life problems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!!footer rectangle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EB7EFA-AA4F-0B56-6F09-7D9034FC9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57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9120"/>
    </mc:Choice>
    <mc:Fallback xmlns="">
      <p:transition spd="slow" advTm="6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BAA02479-B45D-C0B8-822C-37321743F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159" r="1198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E78B8-5C81-47BC-91D1-4E8B9008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939" y="640080"/>
            <a:ext cx="3659246" cy="2850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Social Emotional Learning – the heart of our work...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B3EF990-71A3-7939-B712-6E5A077538C0}"/>
              </a:ext>
            </a:extLst>
          </p:cNvPr>
          <p:cNvSpPr txBox="1"/>
          <p:nvPr/>
        </p:nvSpPr>
        <p:spPr>
          <a:xfrm>
            <a:off x="8331641" y="3869634"/>
            <a:ext cx="307185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We believe that a 'whole education is one that allows students and adults to enter into learning with all aspects of self being realized.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6FC813D-32A4-BEF7-7C10-471E6AD4D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66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64842"/>
    </mc:Choice>
    <mc:Fallback xmlns="">
      <p:transition spd="slow" advTm="26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Avenir Next LT Pro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98AA8406262044A94405B6131F5622" ma:contentTypeVersion="15" ma:contentTypeDescription="Create a new document." ma:contentTypeScope="" ma:versionID="9ae0127353b2b3b0936a6aa5405b1a3a">
  <xsd:schema xmlns:xsd="http://www.w3.org/2001/XMLSchema" xmlns:xs="http://www.w3.org/2001/XMLSchema" xmlns:p="http://schemas.microsoft.com/office/2006/metadata/properties" xmlns:ns3="534b50c8-29e3-403f-bac5-b07e0b2d631a" xmlns:ns4="9b1a3d44-86a1-45b3-8d17-b844b9fd7631" targetNamespace="http://schemas.microsoft.com/office/2006/metadata/properties" ma:root="true" ma:fieldsID="321fb744aafb1c9e3b68da27cf8643ac" ns3:_="" ns4:_="">
    <xsd:import namespace="534b50c8-29e3-403f-bac5-b07e0b2d631a"/>
    <xsd:import namespace="9b1a3d44-86a1-45b3-8d17-b844b9fd76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4b50c8-29e3-403f-bac5-b07e0b2d63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a3d44-86a1-45b3-8d17-b844b9fd763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34b50c8-29e3-403f-bac5-b07e0b2d631a" xsi:nil="true"/>
  </documentManagement>
</p:properties>
</file>

<file path=customXml/itemProps1.xml><?xml version="1.0" encoding="utf-8"?>
<ds:datastoreItem xmlns:ds="http://schemas.openxmlformats.org/officeDocument/2006/customXml" ds:itemID="{2C9CDD1B-C214-46AE-A08A-CD463D9138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4b50c8-29e3-403f-bac5-b07e0b2d631a"/>
    <ds:schemaRef ds:uri="9b1a3d44-86a1-45b3-8d17-b844b9fd76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B8CECC-EF50-4DB0-B7DB-4C6BC291C0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7F7A7A-776D-4770-BAD3-A798261C71B3}">
  <ds:schemaRefs>
    <ds:schemaRef ds:uri="http://schemas.microsoft.com/office/2006/metadata/properties"/>
    <ds:schemaRef ds:uri="http://schemas.microsoft.com/office/infopath/2007/PartnerControls"/>
    <ds:schemaRef ds:uri="534b50c8-29e3-403f-bac5-b07e0b2d631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328</Words>
  <Application>Microsoft Office PowerPoint</Application>
  <PresentationFormat>Widescreen</PresentationFormat>
  <Paragraphs>24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Avenir Next LT Pro</vt:lpstr>
      <vt:lpstr>Avenir Next LT Pro Light</vt:lpstr>
      <vt:lpstr>Calibri</vt:lpstr>
      <vt:lpstr>RetrospectVTI</vt:lpstr>
      <vt:lpstr>Babine Elementary Secondary School</vt:lpstr>
      <vt:lpstr>How does B.E.S.S. fit into the District's Strategic Plan?</vt:lpstr>
      <vt:lpstr>Where is our place of learning?</vt:lpstr>
      <vt:lpstr>With the help of Mike, Leona and Mark, educators, staff, students and community members are working to  re-invent our school's culture...shifting from surviving to thriving.</vt:lpstr>
      <vt:lpstr>Current Data</vt:lpstr>
      <vt:lpstr>Creating Student Success...taking a research-based approach that included everyone's voices </vt:lpstr>
      <vt:lpstr>Literacy – students wanted a space to access books so we created a library</vt:lpstr>
      <vt:lpstr>Numeracy – creating a focus on real life problems</vt:lpstr>
      <vt:lpstr>Social Emotional Learning – the heart of our work...</vt:lpstr>
      <vt:lpstr>What does our data tell us? </vt:lpstr>
      <vt:lpstr>Honoring Diversity...in all its forms...</vt:lpstr>
      <vt:lpstr>Enhancing Connections</vt:lpstr>
      <vt:lpstr>Engaging our Workforce</vt:lpstr>
      <vt:lpstr>Where are we going?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Gauthier</dc:creator>
  <cp:lastModifiedBy>Mark Gauthier</cp:lastModifiedBy>
  <cp:revision>2</cp:revision>
  <dcterms:created xsi:type="dcterms:W3CDTF">2022-12-29T20:39:30Z</dcterms:created>
  <dcterms:modified xsi:type="dcterms:W3CDTF">2023-01-10T16:46:26Z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0x0101002298AA8406262044A94405B6131F5622</vt:lpwstr>
  </property>
</Properties>
</file>